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</p:sldIdLst>
  <p:sldSz cy="6858000" cx="9144000"/>
  <p:notesSz cx="6858000" cy="9144000"/>
  <p:embeddedFontLst>
    <p:embeddedFont>
      <p:font typeface="Average"/>
      <p:regular r:id="rId114"/>
    </p:embeddedFont>
    <p:embeddedFont>
      <p:font typeface="Oswald"/>
      <p:regular r:id="rId115"/>
      <p:bold r:id="rId1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117" roundtripDataSignature="AMtx7mjr3+BnJxQ4gYKJVQ+qPJ3WiuJL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7" Type="http://customschemas.google.com/relationships/presentationmetadata" Target="metadata"/><Relationship Id="rId116" Type="http://schemas.openxmlformats.org/officeDocument/2006/relationships/font" Target="fonts/Oswald-bold.fntdata"/><Relationship Id="rId115" Type="http://schemas.openxmlformats.org/officeDocument/2006/relationships/font" Target="fonts/Oswald-regular.fntdata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font" Target="fonts/Average-regular.fntdata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b19d56bd8d_0_123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g3b19d56bd8d_0_1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bbc769d31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3bbc769d315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bbe9101054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g3bbe9101054_0_1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bbe9101054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g3bbe9101054_0_1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bbe9101054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g3bbe9101054_0_1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bbe9101054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g3bbe9101054_0_1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3bbe9101054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g3bbe9101054_0_1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3bbe9101054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g3bbe9101054_0_1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3bbe9101054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g3bbe9101054_0_1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3bbe910105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g3bbe9101054_0_1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3bbe9101054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g3bbe9101054_0_1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bbc769d31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3bbc769d315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bb3ba01100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3bb3ba01100_0_5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bbc769d31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3bbc769d315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bbc769d31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3bbc769d315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bbc769d31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3bbc769d315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bb3ba01100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3bb3ba01100_0_5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bbc769d31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3bbc769d315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bbc769d31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3bbc769d315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bf6e293f3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3bf6e293f36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b19d56bd8d_0_123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g3b19d56bd8d_0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bbc769d31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3bbc769d315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bbc769d31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3bbc769d315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bbc769d31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3bbc769d315_0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bbc769d31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3bbc769d315_0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bbc769d31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3bbc769d315_0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bbc769d31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3bbc769d315_0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bbc769d31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3bbc769d315_0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bbc769d31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3bbc769d315_0_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bb3ba011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3bb3ba0110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bb3ba01100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3bb3ba01100_0_5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b19d56bd8d_0_124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g3b19d56bd8d_0_1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bb3ba0110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3bb3ba01100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bb3ba0110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3bb3ba01100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bb3ba01100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3bb3ba01100_0_5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bb3ba0110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3bb3ba01100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bb3ba0110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3bb3ba01100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bb3ba0110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3bb3ba01100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bb3ba0110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3bb3ba01100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bb3ba0110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3bb3ba01100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bb3ba01100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3bb3ba01100_0_5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bb3ba0110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3bb3ba01100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b19d56bd8d_0_124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g3b19d56bd8d_0_1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bb3ba0110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3bb3ba01100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bb3ba0110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3bb3ba01100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bb3ba0110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3bb3ba01100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bb3ba0110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3bb3ba01100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bb3ba0110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3bb3ba01100_0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bb3ba0110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3bb3ba01100_0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bb3ba0110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3bb3ba01100_0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bb3ba01100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3bb3ba01100_0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bb3ba01100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3bb3ba01100_0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bb3ba01100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3bb3ba01100_0_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bbe91010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3bbe910105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bb3ba01100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3bb3ba01100_0_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bb3ba01100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3bb3ba01100_0_6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bb3ba01100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3bb3ba01100_0_2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bb3ba01100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3bb3ba01100_0_2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bb3ba01100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3bb3ba01100_0_6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bb3ba01100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3bb3ba01100_0_2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bbe9101054_0_1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bbe9101054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bb3ba01100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3bb3ba01100_0_2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bb3ba01100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3bb3ba01100_0_6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bb3ba01100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3bb3ba01100_0_2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bbe910105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3bbe9101054_0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bb3ba01100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3bb3ba01100_0_6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bb3ba01100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3bb3ba01100_0_2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bb3ba01100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3bb3ba01100_0_6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bb3ba01100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3bb3ba01100_0_2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bb3ba01100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3bb3ba01100_0_2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bb3ba01100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3bb3ba01100_0_2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bb3ba01100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3bb3ba01100_0_2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bb3ba01100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3bb3ba01100_0_2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bb3ba01100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3bb3ba01100_0_2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bb3ba01100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g3bb3ba01100_0_2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bbc769d3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3bbc769d31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bb3ba01100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3bb3ba01100_0_2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bb3ba01100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3bb3ba01100_0_2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bb3ba01100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3bb3ba01100_0_2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bb3ba01100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g3bb3ba01100_0_2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bb3ba01100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3bb3ba01100_0_2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bb3ba01100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3bb3ba01100_0_2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bbe9101054_0_1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bbe9101054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bb3ba01100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3bb3ba01100_0_2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bb3ba01100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g3bb3ba01100_0_3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bb3ba01100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3bb3ba01100_0_3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bbc769d31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3bbc769d315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bb3ba01100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g3bb3ba01100_0_3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bb3ba01100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g3bb3ba01100_0_3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bb3ba01100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g3bb3ba01100_0_3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bb3ba01100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g3bb3ba01100_0_4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bb3ba01100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g3bb3ba01100_0_4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bb3ba01100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g3bb3ba01100_0_4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bb3ba01100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g3bb3ba01100_0_4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bb3ba01100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g3bb3ba01100_0_6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bbe9101054_0_1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bbe9101054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bb3ba01100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g3bb3ba01100_0_4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bbc769d31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3bbc769d315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bb3ba01100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g3bb3ba01100_0_4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bb3ba01100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g3bb3ba01100_0_4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bb3ba01100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g3bb3ba01100_0_4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bb3ba01100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g3bb3ba01100_0_4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bb3ba01100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g3bb3ba01100_0_4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bb3ba01100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g3bb3ba01100_0_4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bb3ba01100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g3bb3ba01100_0_4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3bb3ba01100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g3bb3ba01100_0_4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bbe9101054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g3bbe9101054_0_1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bbe9101054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g3bbe9101054_0_1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g3b19d56bd8d_2_352"/>
          <p:cNvGrpSpPr/>
          <p:nvPr/>
        </p:nvGrpSpPr>
        <p:grpSpPr>
          <a:xfrm>
            <a:off x="4350279" y="3807170"/>
            <a:ext cx="443589" cy="140843"/>
            <a:chOff x="4137525" y="2915950"/>
            <a:chExt cx="869100" cy="207000"/>
          </a:xfrm>
        </p:grpSpPr>
        <p:sp>
          <p:nvSpPr>
            <p:cNvPr id="11" name="Google Shape;11;g3b19d56bd8d_2_35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g3b19d56bd8d_2_35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g3b19d56bd8d_2_35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g3b19d56bd8d_2_352"/>
          <p:cNvSpPr txBox="1"/>
          <p:nvPr>
            <p:ph type="ctrTitle"/>
          </p:nvPr>
        </p:nvSpPr>
        <p:spPr>
          <a:xfrm>
            <a:off x="671258" y="1321067"/>
            <a:ext cx="7801500" cy="230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g3b19d56bd8d_2_352"/>
          <p:cNvSpPr txBox="1"/>
          <p:nvPr>
            <p:ph idx="1" type="subTitle"/>
          </p:nvPr>
        </p:nvSpPr>
        <p:spPr>
          <a:xfrm>
            <a:off x="671250" y="4233168"/>
            <a:ext cx="78015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g3b19d56bd8d_2_352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b19d56bd8d_2_389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4" name="Google Shape;54;g3b19d56bd8d_2_389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b19d56bd8d_2_392"/>
          <p:cNvSpPr txBox="1"/>
          <p:nvPr>
            <p:ph hasCustomPrompt="1" type="title"/>
          </p:nvPr>
        </p:nvSpPr>
        <p:spPr>
          <a:xfrm>
            <a:off x="311700" y="1673700"/>
            <a:ext cx="8520600" cy="252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g3b19d56bd8d_2_392"/>
          <p:cNvSpPr txBox="1"/>
          <p:nvPr>
            <p:ph idx="1" type="body"/>
          </p:nvPr>
        </p:nvSpPr>
        <p:spPr>
          <a:xfrm>
            <a:off x="311700" y="4304567"/>
            <a:ext cx="85206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g3b19d56bd8d_2_392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b19d56bd8d_2_396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3b19d56bd8d_2_36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g3b19d56bd8d_2_36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g3b19d56bd8d_2_363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3b19d56bd8d_2_39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g3b19d56bd8d_2_39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24" name="Google Shape;24;g3b19d56bd8d_2_39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g3b19d56bd8d_2_39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g3b19d56bd8d_2_39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3b19d56bd8d_2_360"/>
          <p:cNvSpPr txBox="1"/>
          <p:nvPr>
            <p:ph type="title"/>
          </p:nvPr>
        </p:nvSpPr>
        <p:spPr>
          <a:xfrm>
            <a:off x="671250" y="2855000"/>
            <a:ext cx="7852200" cy="11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" name="Google Shape;29;g3b19d56bd8d_2_360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3b19d56bd8d_2_36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g3b19d56bd8d_2_367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g3b19d56bd8d_2_367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g3b19d56bd8d_2_367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3b19d56bd8d_2_37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" name="Google Shape;37;g3b19d56bd8d_2_372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3b19d56bd8d_2_375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g3b19d56bd8d_2_375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g3b19d56bd8d_2_375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b19d56bd8d_2_379"/>
          <p:cNvSpPr txBox="1"/>
          <p:nvPr>
            <p:ph type="title"/>
          </p:nvPr>
        </p:nvSpPr>
        <p:spPr>
          <a:xfrm>
            <a:off x="490250" y="701800"/>
            <a:ext cx="62271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g3b19d56bd8d_2_379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b19d56bd8d_2_382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" name="Google Shape;47;g3b19d56bd8d_2_382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g3b19d56bd8d_2_382"/>
          <p:cNvSpPr txBox="1"/>
          <p:nvPr>
            <p:ph type="title"/>
          </p:nvPr>
        </p:nvSpPr>
        <p:spPr>
          <a:xfrm>
            <a:off x="265500" y="1441867"/>
            <a:ext cx="4045200" cy="228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g3b19d56bd8d_2_382"/>
          <p:cNvSpPr txBox="1"/>
          <p:nvPr>
            <p:ph idx="1" type="subTitle"/>
          </p:nvPr>
        </p:nvSpPr>
        <p:spPr>
          <a:xfrm>
            <a:off x="265500" y="3793601"/>
            <a:ext cx="40452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" name="Google Shape;50;g3b19d56bd8d_2_382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g3b19d56bd8d_2_382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3b19d56bd8d_2_34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g3b19d56bd8d_2_34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b="0" i="0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g3b19d56bd8d_2_348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6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ocs.github.com/en/actions/tutorials/create-an-example-workflow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ocs.google.com/document/d/1Cydl3Eelcl1fEn4Epo7Ww7MBHmeIU3oC/edit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hyperlink" Target="https://github.com/arjunachari12/iac-devsecops-training" TargetMode="Externa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5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hyperlink" Target="https://github.com/arjunachari12/iac-devsecops-training" TargetMode="Externa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19d56bd8d_0_1233"/>
          <p:cNvSpPr txBox="1"/>
          <p:nvPr>
            <p:ph type="ctrTitle"/>
          </p:nvPr>
        </p:nvSpPr>
        <p:spPr>
          <a:xfrm>
            <a:off x="671258" y="1761422"/>
            <a:ext cx="7801500" cy="307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DevSecOps</a:t>
            </a:r>
            <a:endParaRPr/>
          </a:p>
        </p:txBody>
      </p:sp>
      <p:sp>
        <p:nvSpPr>
          <p:cNvPr id="66" name="Google Shape;66;g3b19d56bd8d_0_1233"/>
          <p:cNvSpPr txBox="1"/>
          <p:nvPr>
            <p:ph idx="1" type="subTitle"/>
          </p:nvPr>
        </p:nvSpPr>
        <p:spPr>
          <a:xfrm>
            <a:off x="671250" y="5644224"/>
            <a:ext cx="7801500" cy="14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/>
              <a:t>Training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bbc769d315_0_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Core Concepts</a:t>
            </a:r>
            <a:endParaRPr/>
          </a:p>
        </p:txBody>
      </p:sp>
      <p:sp>
        <p:nvSpPr>
          <p:cNvPr id="122" name="Google Shape;122;g3bbc769d315_0_1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Workflow – pipeline definition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Event – trigger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Job – stage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– command or action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Runner – execution environment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3bbe9101054_0_1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Azure DevOps</a:t>
            </a:r>
            <a:endParaRPr/>
          </a:p>
        </p:txBody>
      </p:sp>
      <p:sp>
        <p:nvSpPr>
          <p:cNvPr id="667" name="Google Shape;667;g3bbe9101054_0_13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Enterprise-ready and mature platform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Strong separation of duties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Built-in governance and approvals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Ideal for compliance-heavy environments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3bbe9101054_0_1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Azure DevOps Core Services</a:t>
            </a:r>
            <a:endParaRPr/>
          </a:p>
        </p:txBody>
      </p:sp>
      <p:sp>
        <p:nvSpPr>
          <p:cNvPr id="673" name="Google Shape;673;g3bbe9101054_0_13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Azure Boards – Work tracking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Azure Repos – Git repositories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Azure Pipelines – CI/CD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Azure Artifacts – Package feeds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Azure Test Plans – Manual testing</a:t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bbe9101054_0_1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Azure Pipelines Overview</a:t>
            </a:r>
            <a:endParaRPr/>
          </a:p>
        </p:txBody>
      </p:sp>
      <p:sp>
        <p:nvSpPr>
          <p:cNvPr id="679" name="Google Shape;679;g3bbe9101054_0_14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Supports CI and CD pipelines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YAML-based pipelines (recommended)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Classic pipelines (legacy)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Cloud-agnostic execution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3bbe9101054_0_1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 vs CD in Azure DevOps</a:t>
            </a:r>
            <a:endParaRPr/>
          </a:p>
        </p:txBody>
      </p:sp>
      <p:sp>
        <p:nvSpPr>
          <p:cNvPr id="685" name="Google Shape;685;g3bbe9101054_0_14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 – Build and validate code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Triggered on commit or PR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CD – Deploy artifacts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Environment-specific approvals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bbe9101054_0_1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Pipeline Agents</a:t>
            </a:r>
            <a:endParaRPr/>
          </a:p>
        </p:txBody>
      </p:sp>
      <p:sp>
        <p:nvSpPr>
          <p:cNvPr id="691" name="Google Shape;691;g3bbe9101054_0_15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Microsoft-hosted agents – managed and ephemeral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Secure by default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Self-hosted agents – private network access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Higher operational responsibility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bbe9101054_0_1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Environments &amp; Approvals</a:t>
            </a:r>
            <a:endParaRPr/>
          </a:p>
        </p:txBody>
      </p:sp>
      <p:sp>
        <p:nvSpPr>
          <p:cNvPr id="697" name="Google Shape;697;g3bbe9101054_0_158"/>
          <p:cNvSpPr txBox="1"/>
          <p:nvPr>
            <p:ph idx="1" type="body"/>
          </p:nvPr>
        </p:nvSpPr>
        <p:spPr>
          <a:xfrm>
            <a:off x="457200" y="1600200"/>
            <a:ext cx="31302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2766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Logical environments: Dev, Test, Prod</a:t>
            </a:r>
            <a:endParaRPr/>
          </a:p>
          <a:p>
            <a:pPr indent="-32766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Manual approvals</a:t>
            </a:r>
            <a:endParaRPr/>
          </a:p>
          <a:p>
            <a:pPr indent="-32766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Environment-level checks</a:t>
            </a:r>
            <a:endParaRPr/>
          </a:p>
          <a:p>
            <a:pPr indent="-32766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 deployment history</a:t>
            </a:r>
            <a:endParaRPr/>
          </a:p>
        </p:txBody>
      </p:sp>
      <p:pic>
        <p:nvPicPr>
          <p:cNvPr id="698" name="Google Shape;698;g3bbe9101054_0_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7375" y="2737084"/>
            <a:ext cx="5656625" cy="298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3bbe9101054_0_1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Variables &amp; Secrets</a:t>
            </a:r>
            <a:endParaRPr/>
          </a:p>
        </p:txBody>
      </p:sp>
      <p:sp>
        <p:nvSpPr>
          <p:cNvPr id="704" name="Google Shape;704;g3bbe9101054_0_164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Pipeline variables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Variable groups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Azure Key Vault integration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Secrets never stored in code</a:t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bbe9101054_0_16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Azure DevOps in DevSecOps</a:t>
            </a:r>
            <a:endParaRPr/>
          </a:p>
        </p:txBody>
      </p:sp>
      <p:sp>
        <p:nvSpPr>
          <p:cNvPr id="710" name="Google Shape;710;g3bbe9101054_0_169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 as security entry point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CD as policy enforcement layer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Strong audit trails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Ideal for regulated workloads</a:t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3bbe9101054_0_17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Azure DevOps vs GitHub Actions</a:t>
            </a:r>
            <a:endParaRPr/>
          </a:p>
        </p:txBody>
      </p:sp>
      <p:sp>
        <p:nvSpPr>
          <p:cNvPr id="716" name="Google Shape;716;g3bbe9101054_0_174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Azure DevOps – governance-first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Strong CD and approvals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 Actions – developer-first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Many organizations use both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bbc769d315_0_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Workflow Triggers</a:t>
            </a:r>
            <a:endParaRPr/>
          </a:p>
        </p:txBody>
      </p:sp>
      <p:sp>
        <p:nvSpPr>
          <p:cNvPr id="128" name="Google Shape;128;g3bbc769d315_0_2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push – code changes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pull_request – security validation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workflow_dispatch – manual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schedule – periodic scans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bb3ba01100_0_5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Workflow Triggers</a:t>
            </a:r>
            <a:endParaRPr/>
          </a:p>
        </p:txBody>
      </p:sp>
      <p:pic>
        <p:nvPicPr>
          <p:cNvPr id="134" name="Google Shape;134;g3bb3ba01100_0_5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199" cy="4485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bbc769d315_0_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Jobs &amp; Parallelism</a:t>
            </a:r>
            <a:endParaRPr/>
          </a:p>
        </p:txBody>
      </p:sp>
      <p:sp>
        <p:nvSpPr>
          <p:cNvPr id="140" name="Google Shape;140;g3bbc769d315_0_2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Parallel execution by default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needs enforces order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Fail fast on security issues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bbc769d315_0_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Runners</a:t>
            </a:r>
            <a:endParaRPr/>
          </a:p>
        </p:txBody>
      </p:sp>
      <p:sp>
        <p:nvSpPr>
          <p:cNvPr id="146" name="Google Shape;146;g3bbc769d315_0_3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GitHub-hosted – ephemeral and secure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Self-hosted – private network access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Prefer ephemeral runners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bbc769d315_0_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Secrets Management</a:t>
            </a:r>
            <a:endParaRPr/>
          </a:p>
        </p:txBody>
      </p:sp>
      <p:sp>
        <p:nvSpPr>
          <p:cNvPr id="152" name="Google Shape;152;g3bbc769d315_0_3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Encrypted secrets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Masked logs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Repo, environment, org scope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Separate per environment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bb3ba01100_0_5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Secrets Management</a:t>
            </a:r>
            <a:endParaRPr/>
          </a:p>
        </p:txBody>
      </p:sp>
      <p:pic>
        <p:nvPicPr>
          <p:cNvPr id="158" name="Google Shape;158;g3bb3ba01100_0_5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198" cy="4889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bbc769d315_0_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Environments &amp; Approvals</a:t>
            </a:r>
            <a:endParaRPr/>
          </a:p>
        </p:txBody>
      </p:sp>
      <p:sp>
        <p:nvSpPr>
          <p:cNvPr id="164" name="Google Shape;164;g3bbc769d315_0_4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 / Test / Prod separation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Manual approvals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Audit trails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bbc769d315_0_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Reusable Workflows</a:t>
            </a:r>
            <a:endParaRPr/>
          </a:p>
        </p:txBody>
      </p:sp>
      <p:sp>
        <p:nvSpPr>
          <p:cNvPr id="170" name="Google Shape;170;g3bbc769d315_0_5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Centralized pipeline logic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 security workflows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Platform-owned pipelines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bf6e293f36_0_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Workflows</a:t>
            </a:r>
            <a:endParaRPr/>
          </a:p>
        </p:txBody>
      </p:sp>
      <p:sp>
        <p:nvSpPr>
          <p:cNvPr id="176" name="Google Shape;176;g3bf6e293f36_0_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Creating an example workflow - GitHub Docs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b19d56bd8d_0_123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72" name="Google Shape;72;g3b19d56bd8d_0_1238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https://docs.google.com/document/d/1Cydl3Eelcl1fEn4Epo7Ww7MBHmeIU3oC/edit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bbc769d315_0_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Built-in GitHub Security</a:t>
            </a:r>
            <a:endParaRPr/>
          </a:p>
        </p:txBody>
      </p:sp>
      <p:sp>
        <p:nvSpPr>
          <p:cNvPr id="182" name="Google Shape;182;g3bbc769d315_0_5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Secret scanning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Dependency graph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Dependabot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scanning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bbc769d315_0_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SAST</a:t>
            </a:r>
            <a:endParaRPr/>
          </a:p>
        </p:txBody>
      </p:sp>
      <p:sp>
        <p:nvSpPr>
          <p:cNvPr id="188" name="Google Shape;188;g3bbc769d315_0_6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Static code analysis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Detects insecure patterns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Runs at PR stage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bbc769d315_0_6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</a:t>
            </a:r>
            <a:endParaRPr/>
          </a:p>
        </p:txBody>
      </p:sp>
      <p:sp>
        <p:nvSpPr>
          <p:cNvPr id="194" name="Google Shape;194;g3bbc769d315_0_6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Dependency vulnerability scanning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License compliance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Automated update PRs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bbc769d315_0_7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Policy as Code</a:t>
            </a:r>
            <a:endParaRPr/>
          </a:p>
        </p:txBody>
      </p:sp>
      <p:sp>
        <p:nvSpPr>
          <p:cNvPr id="200" name="Google Shape;200;g3bbc769d315_0_7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Policies versioned as code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Automated enforcement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Audit-friendly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bbc769d315_0_7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 Gates</a:t>
            </a:r>
            <a:endParaRPr/>
          </a:p>
        </p:txBody>
      </p:sp>
      <p:sp>
        <p:nvSpPr>
          <p:cNvPr id="206" name="Google Shape;206;g3bbc769d315_0_7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Block critical vulnerabilities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Policy-based gating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 approvals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bbc769d315_0_8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End-to-End Pipeline</a:t>
            </a:r>
            <a:endParaRPr/>
          </a:p>
        </p:txBody>
      </p:sp>
      <p:sp>
        <p:nvSpPr>
          <p:cNvPr id="212" name="Google Shape;212;g3bbc769d315_0_8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→ Build → Scan → Validate → Deploy</a:t>
            </a:r>
            <a:endParaRPr/>
          </a:p>
        </p:txBody>
      </p:sp>
      <p:pic>
        <p:nvPicPr>
          <p:cNvPr id="213" name="Google Shape;213;g3bbc769d315_0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68188"/>
            <a:ext cx="9143999" cy="5589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bbc769d315_0_8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Common Mistakes</a:t>
            </a:r>
            <a:endParaRPr/>
          </a:p>
        </p:txBody>
      </p:sp>
      <p:sp>
        <p:nvSpPr>
          <p:cNvPr id="219" name="Google Shape;219;g3bbc769d315_0_8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 as optional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Long-lived secrets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Over-privileged runners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bbc769d315_0_9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Takeaways</a:t>
            </a:r>
            <a:endParaRPr/>
          </a:p>
        </p:txBody>
      </p:sp>
      <p:sp>
        <p:nvSpPr>
          <p:cNvPr id="225" name="Google Shape;225;g3bbc769d315_0_9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Pipelines are security controls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Shift-left is mandatory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Automation enables scale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bb3ba01100_0_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SAST &amp; SCA with GitHub Actions</a:t>
            </a:r>
            <a:endParaRPr/>
          </a:p>
        </p:txBody>
      </p:sp>
      <p:pic>
        <p:nvPicPr>
          <p:cNvPr id="231" name="Google Shape;231;g3bb3ba0110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201" cy="48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bb3ba01100_0_58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SAST &amp; SCA with GitHub Actions</a:t>
            </a:r>
            <a:endParaRPr/>
          </a:p>
        </p:txBody>
      </p:sp>
      <p:sp>
        <p:nvSpPr>
          <p:cNvPr id="237" name="Google Shape;237;g3bb3ba01100_0_58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 security fundamentals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Shift-left security in CI/CD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Automated code and dependency risk detection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Foundation of DevSecOps pipelines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b19d56bd8d_0_124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Training Format</a:t>
            </a:r>
            <a:endParaRPr/>
          </a:p>
        </p:txBody>
      </p:sp>
      <p:sp>
        <p:nvSpPr>
          <p:cNvPr id="78" name="Google Shape;78;g3b19d56bd8d_0_1243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Concepts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Hands-on exercises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Assignments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Interactive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bb3ba01100_0_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Application Security Matters</a:t>
            </a:r>
            <a:endParaRPr/>
          </a:p>
        </p:txBody>
      </p:sp>
      <p:sp>
        <p:nvSpPr>
          <p:cNvPr id="243" name="Google Shape;243;g3bb3ba01100_0_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Applications are the primary attack surface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breaches come from code or dependencies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Late fixes are costly and risky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CI/CD is the best enforcement point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bb3ba01100_0_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SAST</a:t>
            </a:r>
            <a:endParaRPr/>
          </a:p>
        </p:txBody>
      </p:sp>
      <p:sp>
        <p:nvSpPr>
          <p:cNvPr id="249" name="Google Shape;249;g3bb3ba01100_0_1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Static analysis of source code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Detects insecure coding patterns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Finds logic and injection flaws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Runs without executing the application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bb3ba01100_0_59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SAST</a:t>
            </a:r>
            <a:endParaRPr/>
          </a:p>
        </p:txBody>
      </p:sp>
      <p:pic>
        <p:nvPicPr>
          <p:cNvPr id="255" name="Google Shape;255;g3bb3ba01100_0_5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200" cy="4614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bb3ba01100_0_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and Where SAST is Used</a:t>
            </a:r>
            <a:endParaRPr/>
          </a:p>
        </p:txBody>
      </p:sp>
      <p:sp>
        <p:nvSpPr>
          <p:cNvPr id="261" name="Google Shape;261;g3bb3ba01100_0_1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Runs during commits and pull requests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Early feedback in SDLC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Does not require running app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Prevents insecure code from merging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bb3ba01100_0_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SCA</a:t>
            </a:r>
            <a:endParaRPr/>
          </a:p>
        </p:txBody>
      </p:sp>
      <p:sp>
        <p:nvSpPr>
          <p:cNvPr id="267" name="Google Shape;267;g3bb3ba01100_0_20"/>
          <p:cNvSpPr txBox="1"/>
          <p:nvPr>
            <p:ph idx="1" type="body"/>
          </p:nvPr>
        </p:nvSpPr>
        <p:spPr>
          <a:xfrm>
            <a:off x="186350" y="1417650"/>
            <a:ext cx="41811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Scans third-party dependencies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Identifies known vulnerabilities (CVEs)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Detects license compliance risks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Tracks dependency versions</a:t>
            </a:r>
            <a:endParaRPr/>
          </a:p>
        </p:txBody>
      </p:sp>
      <p:pic>
        <p:nvPicPr>
          <p:cNvPr id="268" name="Google Shape;268;g3bb3ba01100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1525" y="1417650"/>
            <a:ext cx="5012476" cy="413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bb3ba01100_0_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and Where SCA is Used</a:t>
            </a:r>
            <a:endParaRPr/>
          </a:p>
        </p:txBody>
      </p:sp>
      <p:sp>
        <p:nvSpPr>
          <p:cNvPr id="274" name="Google Shape;274;g3bb3ba01100_0_2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Runs when dependencies change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Triggered on PRs and scheduled scans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Protects against supply chain attacks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Ensures visibility into open-source usage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bb3ba01100_0_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SAST vs SCA</a:t>
            </a:r>
            <a:endParaRPr/>
          </a:p>
        </p:txBody>
      </p:sp>
      <p:sp>
        <p:nvSpPr>
          <p:cNvPr id="280" name="Google Shape;280;g3bb3ba01100_0_3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SAST focuses on custom code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 focuses on dependencies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SAST finds coding flaws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 finds known CVEs and licenses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bb3ba01100_0_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Run SAST &amp; SCA in CI/CD</a:t>
            </a:r>
            <a:endParaRPr/>
          </a:p>
        </p:txBody>
      </p:sp>
      <p:sp>
        <p:nvSpPr>
          <p:cNvPr id="286" name="Google Shape;286;g3bb3ba01100_0_3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Automation ensures consistency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Immediate developer feedback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 integrated with PR reviews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Reduces manual security testing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bb3ba01100_0_58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Run SAST &amp; SCA in CI/CD</a:t>
            </a:r>
            <a:endParaRPr/>
          </a:p>
        </p:txBody>
      </p:sp>
      <p:pic>
        <p:nvPicPr>
          <p:cNvPr id="292" name="Google Shape;292;g3bb3ba01100_0_5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199" cy="4000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bb3ba01100_0_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GitHub Actions</a:t>
            </a:r>
            <a:endParaRPr/>
          </a:p>
        </p:txBody>
      </p:sp>
      <p:sp>
        <p:nvSpPr>
          <p:cNvPr id="298" name="Google Shape;298;g3bb3ba01100_0_4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Native CI/CD inside GitHub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Automatic PR-based execution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 visible to developers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Easy to standardize across teams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b19d56bd8d_0_124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Timing</a:t>
            </a:r>
            <a:endParaRPr/>
          </a:p>
        </p:txBody>
      </p:sp>
      <p:sp>
        <p:nvSpPr>
          <p:cNvPr id="84" name="Google Shape;84;g3b19d56bd8d_0_1248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Start time at 10 am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Break 11.30 am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Lunch 1pm to 2pm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Break 3.40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End at 6 pm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bb3ba01100_0_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High-Level Security Flow</a:t>
            </a:r>
            <a:endParaRPr/>
          </a:p>
        </p:txBody>
      </p:sp>
      <p:sp>
        <p:nvSpPr>
          <p:cNvPr id="304" name="Google Shape;304;g3bb3ba01100_0_4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commit or PR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 Actions triggers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SAST scans source code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 scans dependencies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Thresholds evaluated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bb3ba01100_0_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SAST using GitHub Actions</a:t>
            </a:r>
            <a:endParaRPr/>
          </a:p>
        </p:txBody>
      </p:sp>
      <p:sp>
        <p:nvSpPr>
          <p:cNvPr id="310" name="Google Shape;310;g3bb3ba01100_0_5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checked out in CI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Static analyzer scans code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Issues mapped to files and lines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 reported as PR checks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bb3ba01100_0_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Common SAST Tools</a:t>
            </a:r>
            <a:endParaRPr/>
          </a:p>
        </p:txBody>
      </p:sp>
      <p:sp>
        <p:nvSpPr>
          <p:cNvPr id="316" name="Google Shape;316;g3bb3ba01100_0_5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CodeQL – GitHub native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Semgrep – rule-based scanning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SonarQube – deep analysis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Tool choice secondary to automation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bb3ba01100_0_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 using GitHub Actions</a:t>
            </a:r>
            <a:endParaRPr/>
          </a:p>
        </p:txBody>
      </p:sp>
      <p:sp>
        <p:nvSpPr>
          <p:cNvPr id="322" name="Google Shape;322;g3bb3ba01100_0_6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Dependency files scanned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Versions matched with CVE databases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Severity classification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 fail or warn pipelines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bb3ba01100_0_6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Common SCA Tools</a:t>
            </a:r>
            <a:endParaRPr/>
          </a:p>
        </p:txBody>
      </p:sp>
      <p:sp>
        <p:nvSpPr>
          <p:cNvPr id="328" name="Google Shape;328;g3bb3ba01100_0_6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Dependabot – GitHub native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OWASP Dependency-Check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Snyk – commercial option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with native tools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bb3ba01100_0_7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Pull Request Security Flow</a:t>
            </a:r>
            <a:endParaRPr/>
          </a:p>
        </p:txBody>
      </p:sp>
      <p:sp>
        <p:nvSpPr>
          <p:cNvPr id="334" name="Google Shape;334;g3bb3ba01100_0_7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 opened by developer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SAST and SCA run automatically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Findings shown in PR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Merge blocked on critical issues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bb3ba01100_0_7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Severity &amp; Gating</a:t>
            </a:r>
            <a:endParaRPr/>
          </a:p>
        </p:txBody>
      </p:sp>
      <p:sp>
        <p:nvSpPr>
          <p:cNvPr id="340" name="Google Shape;340;g3bb3ba01100_0_7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Critical, High, Medium, Low findings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Pipelines fail based on thresholds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Risk-based enforcement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strict gradually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bb3ba01100_0_8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Managing False Positives</a:t>
            </a:r>
            <a:endParaRPr/>
          </a:p>
        </p:txBody>
      </p:sp>
      <p:sp>
        <p:nvSpPr>
          <p:cNvPr id="346" name="Google Shape;346;g3bb3ba01100_0_8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Initial noise is expected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Requires baselining and tuning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Suppressions must be reviewed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Never ignore blindly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bb3ba01100_0_8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Scaling with Reusable Workflows</a:t>
            </a:r>
            <a:endParaRPr/>
          </a:p>
        </p:txBody>
      </p:sp>
      <p:sp>
        <p:nvSpPr>
          <p:cNvPr id="352" name="Google Shape;352;g3bb3ba01100_0_8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Centralized security workflows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Consistent rules across repos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Platform team owns security logic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 teams consume easily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bb3ba01100_0_9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 in DevSecOps</a:t>
            </a:r>
            <a:endParaRPr/>
          </a:p>
        </p:txBody>
      </p:sp>
      <p:sp>
        <p:nvSpPr>
          <p:cNvPr id="358" name="Google Shape;358;g3bb3ba01100_0_9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 Actions as execution engine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SAST and SCA as app security layer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IaC scanning next layer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Policy gates provide governance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bbe9101054_0_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DEVOPS</a:t>
            </a:r>
            <a:endParaRPr/>
          </a:p>
        </p:txBody>
      </p:sp>
      <p:sp>
        <p:nvSpPr>
          <p:cNvPr id="90" name="Google Shape;90;g3bbe9101054_0_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429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  <p:pic>
        <p:nvPicPr>
          <p:cNvPr id="91" name="Google Shape;91;g3bbe910105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00189"/>
            <a:ext cx="9143999" cy="5177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bb3ba01100_0_9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Takeaways</a:t>
            </a:r>
            <a:endParaRPr/>
          </a:p>
        </p:txBody>
      </p:sp>
      <p:sp>
        <p:nvSpPr>
          <p:cNvPr id="364" name="Google Shape;364;g3bb3ba01100_0_9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SAST secures custom code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 secures dependencies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CI/CD enables shift-left security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Automation beats manual reviews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bb3ba01100_0_60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Takeaways</a:t>
            </a:r>
            <a:endParaRPr/>
          </a:p>
        </p:txBody>
      </p:sp>
      <p:pic>
        <p:nvPicPr>
          <p:cNvPr id="370" name="Google Shape;370;g3bb3ba01100_0_6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48425"/>
            <a:ext cx="9143999" cy="3027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bb3ba01100_0_20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IaC &amp; IaC Security Scanning</a:t>
            </a:r>
            <a:endParaRPr/>
          </a:p>
        </p:txBody>
      </p:sp>
      <p:sp>
        <p:nvSpPr>
          <p:cNvPr id="376" name="Google Shape;376;g3bb3ba01100_0_20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Infrastructure as Code fundamentals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Terraform as industry standard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Shift-left infrastructure security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Prevent cloud misconfigurations early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bb3ba01100_0_20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Infrastructure as Code</a:t>
            </a:r>
            <a:endParaRPr/>
          </a:p>
        </p:txBody>
      </p:sp>
      <p:sp>
        <p:nvSpPr>
          <p:cNvPr id="382" name="Google Shape;382;g3bb3ba01100_0_20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Infrastructure defined using code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Version-controlled and repeatable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Automated provisioning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Eliminates manual configuration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bb3ba01100_0_60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Infrastructure as Code</a:t>
            </a:r>
            <a:endParaRPr/>
          </a:p>
        </p:txBody>
      </p:sp>
      <p:pic>
        <p:nvPicPr>
          <p:cNvPr id="388" name="Google Shape;388;g3bb3ba01100_0_6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199" cy="4206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bb3ba01100_0_2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IaC Matters</a:t>
            </a:r>
            <a:endParaRPr/>
          </a:p>
        </p:txBody>
      </p:sp>
      <p:sp>
        <p:nvSpPr>
          <p:cNvPr id="394" name="Google Shape;394;g3bb3ba01100_0_21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Consistency across environments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Faster provisioning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Reduced human error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 audit trail via Git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bbe9101054_0_17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 requisites</a:t>
            </a:r>
            <a:endParaRPr/>
          </a:p>
        </p:txBody>
      </p:sp>
      <p:sp>
        <p:nvSpPr>
          <p:cNvPr id="400" name="Google Shape;400;g3bbe9101054_0_179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Install terraform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bb3ba01100_0_2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Terraform Overview</a:t>
            </a:r>
            <a:endParaRPr/>
          </a:p>
        </p:txBody>
      </p:sp>
      <p:sp>
        <p:nvSpPr>
          <p:cNvPr id="406" name="Google Shape;406;g3bb3ba01100_0_21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Declarative infrastructure language (HCL)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Multi-cloud support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Manages full resource lifecycle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State-driven infrastructure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bb3ba01100_0_6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Terraform Overview</a:t>
            </a:r>
            <a:endParaRPr/>
          </a:p>
        </p:txBody>
      </p:sp>
      <p:pic>
        <p:nvPicPr>
          <p:cNvPr id="412" name="Google Shape;412;g3bb3ba01100_0_6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201" cy="3133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bb3ba01100_0_2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Terraform Core Concepts</a:t>
            </a:r>
            <a:endParaRPr/>
          </a:p>
        </p:txBody>
      </p:sp>
      <p:sp>
        <p:nvSpPr>
          <p:cNvPr id="418" name="Google Shape;418;g3bb3ba01100_0_221"/>
          <p:cNvSpPr txBox="1"/>
          <p:nvPr>
            <p:ph idx="1" type="body"/>
          </p:nvPr>
        </p:nvSpPr>
        <p:spPr>
          <a:xfrm>
            <a:off x="457200" y="13618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Providers connect to cloud platforms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Resources define infrastructure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Modules enable reuse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State tracks real infrastructure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 previews changes</a:t>
            </a:r>
            <a:endParaRPr/>
          </a:p>
        </p:txBody>
      </p:sp>
      <p:pic>
        <p:nvPicPr>
          <p:cNvPr id="419" name="Google Shape;419;g3bb3ba01100_0_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06295"/>
            <a:ext cx="9144000" cy="2351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bbe9101054_0_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DEVSECOPS</a:t>
            </a:r>
            <a:endParaRPr/>
          </a:p>
        </p:txBody>
      </p:sp>
      <p:pic>
        <p:nvPicPr>
          <p:cNvPr id="97" name="Google Shape;97;g3bbe9101054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93669"/>
            <a:ext cx="9143999" cy="4989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bb3ba01100_0_6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Terraform Core Concepts</a:t>
            </a:r>
            <a:endParaRPr/>
          </a:p>
        </p:txBody>
      </p:sp>
      <p:pic>
        <p:nvPicPr>
          <p:cNvPr id="425" name="Google Shape;425;g3bb3ba01100_0_6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199" cy="2273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bb3ba01100_0_2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Risks with IaC</a:t>
            </a:r>
            <a:endParaRPr/>
          </a:p>
        </p:txBody>
      </p:sp>
      <p:sp>
        <p:nvSpPr>
          <p:cNvPr id="431" name="Google Shape;431;g3bb3ba01100_0_22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IaC can create insecure infrastructure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Misconfigurations at scale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Public exposure risks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Over-permissive access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bb3ba01100_0_6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Risks with IaC</a:t>
            </a:r>
            <a:endParaRPr/>
          </a:p>
        </p:txBody>
      </p:sp>
      <p:pic>
        <p:nvPicPr>
          <p:cNvPr id="437" name="Google Shape;437;g3bb3ba01100_0_6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201" cy="2882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bb3ba01100_0_2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IaC Scanning</a:t>
            </a:r>
            <a:endParaRPr/>
          </a:p>
        </p:txBody>
      </p:sp>
      <p:sp>
        <p:nvSpPr>
          <p:cNvPr id="443" name="Google Shape;443;g3bb3ba01100_0_23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Static analysis of IaC code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Detects misconfigurations early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deployment required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IaC scanning is SAST for infrastructure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bb3ba01100_0_2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IaC Scanning Detects</a:t>
            </a:r>
            <a:endParaRPr/>
          </a:p>
        </p:txBody>
      </p:sp>
      <p:sp>
        <p:nvSpPr>
          <p:cNvPr id="449" name="Google Shape;449;g3bb3ba01100_0_236"/>
          <p:cNvSpPr txBox="1"/>
          <p:nvPr>
            <p:ph idx="1" type="body"/>
          </p:nvPr>
        </p:nvSpPr>
        <p:spPr>
          <a:xfrm>
            <a:off x="457200" y="1600200"/>
            <a:ext cx="2837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2766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Publicly exposed resources</a:t>
            </a:r>
            <a:endParaRPr/>
          </a:p>
          <a:p>
            <a:pPr indent="-32766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network ports</a:t>
            </a:r>
            <a:endParaRPr/>
          </a:p>
          <a:p>
            <a:pPr indent="-32766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Missing encryption</a:t>
            </a:r>
            <a:endParaRPr/>
          </a:p>
          <a:p>
            <a:pPr indent="-32766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Insecure IAM permissions</a:t>
            </a:r>
            <a:endParaRPr/>
          </a:p>
        </p:txBody>
      </p:sp>
      <p:pic>
        <p:nvPicPr>
          <p:cNvPr id="450" name="Google Shape;450;g3bb3ba01100_0_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7300" y="1570038"/>
            <a:ext cx="5375979" cy="5135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bb3ba01100_0_2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IaC Scanning in CI/CD</a:t>
            </a:r>
            <a:endParaRPr/>
          </a:p>
        </p:txBody>
      </p:sp>
      <p:sp>
        <p:nvSpPr>
          <p:cNvPr id="456" name="Google Shape;456;g3bb3ba01100_0_24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Runs on pull requests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Prevents insecure deployments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Cheaper than post-deploy fixes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CI/CD as guardrail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bb3ba01100_0_2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IaC Scanning with GitHub Actions</a:t>
            </a:r>
            <a:endParaRPr/>
          </a:p>
        </p:txBody>
      </p:sp>
      <p:sp>
        <p:nvSpPr>
          <p:cNvPr id="462" name="Google Shape;462;g3bb3ba01100_0_24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IaC code stored in GitHub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Actions trigger scans on PR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 visible to developers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Easy to standardize scanning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bb3ba01100_0_2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High-Level IaC Scanning Flow</a:t>
            </a:r>
            <a:endParaRPr/>
          </a:p>
        </p:txBody>
      </p:sp>
      <p:sp>
        <p:nvSpPr>
          <p:cNvPr id="468" name="Google Shape;468;g3bb3ba01100_0_25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Terraform change committed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Pull request opened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 Actions runs scan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Issues detected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 blocked or approved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bb3ba01100_0_2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Common IaC Scanning Tools</a:t>
            </a:r>
            <a:endParaRPr/>
          </a:p>
        </p:txBody>
      </p:sp>
      <p:sp>
        <p:nvSpPr>
          <p:cNvPr id="474" name="Google Shape;474;g3bb3ba01100_0_25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Checkov – policy-based scanning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tfsec – Terraform focused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Terrascan – multi-IaC support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OPA/Conftest – policy enforcement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bb3ba01100_0_2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IaC Scanning vs Runtime Security</a:t>
            </a:r>
            <a:endParaRPr/>
          </a:p>
        </p:txBody>
      </p:sp>
      <p:sp>
        <p:nvSpPr>
          <p:cNvPr id="480" name="Google Shape;480;g3bb3ba01100_0_26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IaC scanning prevents issues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Runtime security detects issues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Prevention preferred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Both are required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bbc769d315_0_0"/>
          <p:cNvSpPr txBox="1"/>
          <p:nvPr>
            <p:ph idx="1" type="body"/>
          </p:nvPr>
        </p:nvSpPr>
        <p:spPr>
          <a:xfrm>
            <a:off x="457200" y="1600200"/>
            <a:ext cx="8229600" cy="25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Native CI/CD platform built into GitHub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Enables automation, security, and compliance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Pipelines as security enforcement points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Azure-centric, cloud-agnostic principles</a:t>
            </a:r>
            <a:endParaRPr/>
          </a:p>
        </p:txBody>
      </p:sp>
      <p:sp>
        <p:nvSpPr>
          <p:cNvPr id="103" name="Google Shape;103;g3bbc769d315_0_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 Actions: CI/CD &amp; DevSecOps</a:t>
            </a:r>
            <a:endParaRPr/>
          </a:p>
        </p:txBody>
      </p:sp>
      <p:pic>
        <p:nvPicPr>
          <p:cNvPr id="104" name="Google Shape;104;g3bbc769d31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875" y="4180826"/>
            <a:ext cx="8050251" cy="267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bb3ba01100_0_2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Severity &amp; Gating</a:t>
            </a:r>
            <a:endParaRPr/>
          </a:p>
        </p:txBody>
      </p:sp>
      <p:sp>
        <p:nvSpPr>
          <p:cNvPr id="486" name="Google Shape;486;g3bb3ba01100_0_26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Findings classified by severity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Critical and High can block PRs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Risk-based enforcement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Gradual adoption recommended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bb3ba01100_0_27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Developer Experience</a:t>
            </a:r>
            <a:endParaRPr/>
          </a:p>
        </p:txBody>
      </p:sp>
      <p:sp>
        <p:nvSpPr>
          <p:cNvPr id="492" name="Google Shape;492;g3bb3ba01100_0_27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Fast feedback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Clear error messages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Line-level findings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 should guide developers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bb3ba01100_0_27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Scaling IaC Security</a:t>
            </a:r>
            <a:endParaRPr/>
          </a:p>
        </p:txBody>
      </p:sp>
      <p:sp>
        <p:nvSpPr>
          <p:cNvPr id="498" name="Google Shape;498;g3bb3ba01100_0_27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Reusable scanning workflows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Centralized policy ownership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Consistent enforcement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Enterprise-ready approach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bb3ba01100_0_28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IaC Scanning in DevSecOps</a:t>
            </a:r>
            <a:endParaRPr/>
          </a:p>
        </p:txBody>
      </p:sp>
      <p:sp>
        <p:nvSpPr>
          <p:cNvPr id="504" name="Google Shape;504;g3bb3ba01100_0_28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Complements SAST and SCA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Covers infrastructure risks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 of layered security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Enforced via CI/CD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bb3ba01100_0_28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Common Anti-Patterns</a:t>
            </a:r>
            <a:endParaRPr/>
          </a:p>
        </p:txBody>
      </p:sp>
      <p:sp>
        <p:nvSpPr>
          <p:cNvPr id="510" name="Google Shape;510;g3bb3ba01100_0_28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Scanning after deployment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Ignoring IaC findings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Manual cloud changes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enforcement gates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bb3ba01100_0_29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Typical Enterprise Flow</a:t>
            </a:r>
            <a:endParaRPr/>
          </a:p>
        </p:txBody>
      </p:sp>
      <p:sp>
        <p:nvSpPr>
          <p:cNvPr id="516" name="Google Shape;516;g3bb3ba01100_0_29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change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 scan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 approval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Deployment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Continuous compliance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bbe9101054_0_18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Exercise</a:t>
            </a:r>
            <a:endParaRPr/>
          </a:p>
        </p:txBody>
      </p:sp>
      <p:sp>
        <p:nvSpPr>
          <p:cNvPr id="522" name="Google Shape;522;g3bbe9101054_0_184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Checkov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arjunachari12/iac-devsecops-training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bb3ba01100_0_29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Takeaways</a:t>
            </a:r>
            <a:endParaRPr/>
          </a:p>
        </p:txBody>
      </p:sp>
      <p:sp>
        <p:nvSpPr>
          <p:cNvPr id="528" name="Google Shape;528;g3bb3ba01100_0_29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IaC is powerful but risky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Terraform is standard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IaC scanning prevents misconfigurations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Shift-left security is essential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bb3ba01100_0_37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Policy as Code using Terraform</a:t>
            </a:r>
            <a:endParaRPr/>
          </a:p>
        </p:txBody>
      </p:sp>
      <p:sp>
        <p:nvSpPr>
          <p:cNvPr id="534" name="Google Shape;534;g3bb3ba01100_0_37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65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r>
              <a:rPr lang="en-US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Governance expressed as code</a:t>
            </a:r>
            <a:endParaRPr sz="1700"/>
          </a:p>
          <a:p>
            <a:pPr indent="-33655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r>
              <a:rPr lang="en-US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Automated enforcement of organizational rules</a:t>
            </a:r>
            <a:endParaRPr sz="1700"/>
          </a:p>
          <a:p>
            <a:pPr indent="-33655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r>
              <a:rPr lang="en-US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Foundation for compliant DevSecOps</a:t>
            </a:r>
            <a:endParaRPr sz="1700"/>
          </a:p>
          <a:p>
            <a:pPr indent="-33655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100"/>
              <a:buChar char="●"/>
            </a:pPr>
            <a:r>
              <a:rPr lang="en-US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Prevents non-compliant deployments</a:t>
            </a:r>
            <a:endParaRPr sz="1700"/>
          </a:p>
        </p:txBody>
      </p:sp>
      <p:pic>
        <p:nvPicPr>
          <p:cNvPr id="535" name="Google Shape;535;g3bb3ba01100_0_3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625" y="4055324"/>
            <a:ext cx="8362751" cy="280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bb3ba01100_0_38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Policy as Code</a:t>
            </a:r>
            <a:endParaRPr/>
          </a:p>
        </p:txBody>
      </p:sp>
      <p:sp>
        <p:nvSpPr>
          <p:cNvPr id="541" name="Google Shape;541;g3bb3ba01100_0_38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Manual governance does not scale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Inconsistent enforcement across teams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Late compliance failures are costly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Policies must be automated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bbc769d315_0_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GitHub Actions</a:t>
            </a:r>
            <a:endParaRPr/>
          </a:p>
        </p:txBody>
      </p:sp>
      <p:sp>
        <p:nvSpPr>
          <p:cNvPr id="110" name="Google Shape;110;g3bbc769d315_0_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CI/CD lives where the code lives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Event-driven, YAML-based pipelines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Strong ecosystem and security integrations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CI/CD as governance layer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bb3ba01100_0_38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Policy as Code</a:t>
            </a:r>
            <a:endParaRPr/>
          </a:p>
        </p:txBody>
      </p:sp>
      <p:sp>
        <p:nvSpPr>
          <p:cNvPr id="547" name="Google Shape;547;g3bb3ba01100_0_38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Policies written in machine-readable form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Version-controlled like application code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Automatically enforced by tools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Auditable and repeatable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bb3ba01100_0_39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Policy as Code vs Scanning</a:t>
            </a:r>
            <a:endParaRPr/>
          </a:p>
        </p:txBody>
      </p:sp>
      <p:sp>
        <p:nvSpPr>
          <p:cNvPr id="553" name="Google Shape;553;g3bb3ba01100_0_39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Scanning finds misconfigurations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Policies define what is allowed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Scanning is detection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Policy is enforcement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bb3ba01100_0_39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Terraform for Policy</a:t>
            </a:r>
            <a:endParaRPr/>
          </a:p>
        </p:txBody>
      </p:sp>
      <p:sp>
        <p:nvSpPr>
          <p:cNvPr id="559" name="Google Shape;559;g3bb3ba01100_0_39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Terraform is widely adopted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Manages infrastructure lifecycle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Supports policy enforcement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Integrates well with CI/CD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bb3ba01100_0_40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Terraform Governance Layers</a:t>
            </a:r>
            <a:endParaRPr/>
          </a:p>
        </p:txBody>
      </p:sp>
      <p:sp>
        <p:nvSpPr>
          <p:cNvPr id="565" name="Google Shape;565;g3bb3ba01100_0_40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Terraform configuration standards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Module-level guardrails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Policy engines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Pipeline enforcement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bb3ba01100_0_40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Common Policy Use Cases</a:t>
            </a:r>
            <a:endParaRPr/>
          </a:p>
        </p:txBody>
      </p:sp>
      <p:sp>
        <p:nvSpPr>
          <p:cNvPr id="571" name="Google Shape;571;g3bb3ba01100_0_40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Approved regions only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Mandatory encryption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Restricted instance types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Naming and tagging standards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bb3ba01100_0_4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Policy as Code Tools</a:t>
            </a:r>
            <a:endParaRPr/>
          </a:p>
        </p:txBody>
      </p:sp>
      <p:sp>
        <p:nvSpPr>
          <p:cNvPr id="577" name="Google Shape;577;g3bb3ba01100_0_41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OPA / Conftest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Terraform Sentinel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Checkov policies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Cloud-native policy engines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bb3ba01100_0_4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Policy Enforcement in CI/CD</a:t>
            </a:r>
            <a:endParaRPr/>
          </a:p>
        </p:txBody>
      </p:sp>
      <p:sp>
        <p:nvSpPr>
          <p:cNvPr id="583" name="Google Shape;583;g3bb3ba01100_0_41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Policies evaluated during PRs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Violations fail pipelines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Manual overrides are tracked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CI/CD becomes governance layer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bb3ba01100_0_635"/>
          <p:cNvSpPr txBox="1"/>
          <p:nvPr>
            <p:ph type="title"/>
          </p:nvPr>
        </p:nvSpPr>
        <p:spPr>
          <a:xfrm>
            <a:off x="457200" y="274650"/>
            <a:ext cx="3245100" cy="35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Policy Enforcement in CI/CD</a:t>
            </a:r>
            <a:endParaRPr/>
          </a:p>
        </p:txBody>
      </p:sp>
      <p:pic>
        <p:nvPicPr>
          <p:cNvPr id="589" name="Google Shape;589;g3bb3ba01100_0_6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2275" y="0"/>
            <a:ext cx="5441726" cy="670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bbe9101054_0_19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Exercise</a:t>
            </a:r>
            <a:endParaRPr/>
          </a:p>
        </p:txBody>
      </p:sp>
      <p:sp>
        <p:nvSpPr>
          <p:cNvPr id="595" name="Google Shape;595;g3bbe9101054_0_19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OPA and Conftest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arjunachari12/iac-devsecops-training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bb3ba01100_0_4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Policy Evaluation Flow</a:t>
            </a:r>
            <a:endParaRPr/>
          </a:p>
        </p:txBody>
      </p:sp>
      <p:sp>
        <p:nvSpPr>
          <p:cNvPr id="601" name="Google Shape;601;g3bb3ba01100_0_43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Terraform code change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 opened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Policy checks executed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Pass or block decision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bbc769d315_0_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 Actions Architecture</a:t>
            </a:r>
            <a:endParaRPr/>
          </a:p>
        </p:txBody>
      </p:sp>
      <p:sp>
        <p:nvSpPr>
          <p:cNvPr id="116" name="Google Shape;116;g3bbc769d315_0_1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Event-driven execution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Workflows defined as code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Jobs run on isolated runners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Reproducible and auditable pipelines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bb3ba01100_0_4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Policy Violations</a:t>
            </a:r>
            <a:endParaRPr/>
          </a:p>
        </p:txBody>
      </p:sp>
      <p:sp>
        <p:nvSpPr>
          <p:cNvPr id="607" name="Google Shape;607;g3bb3ba01100_0_43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Clear error messages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Explain why blocked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Guide remediation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Consistent enforcement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bb3ba01100_0_4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Developer Experience</a:t>
            </a:r>
            <a:endParaRPr/>
          </a:p>
        </p:txBody>
      </p:sp>
      <p:sp>
        <p:nvSpPr>
          <p:cNvPr id="613" name="Google Shape;613;g3bb3ba01100_0_44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Fast policy checks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Actionable feedback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Minimal false positives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 as guidance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bb3ba01100_0_4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Scaling Policy as Code</a:t>
            </a:r>
            <a:endParaRPr/>
          </a:p>
        </p:txBody>
      </p:sp>
      <p:sp>
        <p:nvSpPr>
          <p:cNvPr id="619" name="Google Shape;619;g3bb3ba01100_0_44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Central policy repositories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Reusable policies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Platform team ownership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Consistent org-wide governance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bb3ba01100_0_4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Policy as Code in DevSecOps</a:t>
            </a:r>
            <a:endParaRPr/>
          </a:p>
        </p:txBody>
      </p:sp>
      <p:sp>
        <p:nvSpPr>
          <p:cNvPr id="625" name="Google Shape;625;g3bb3ba01100_0_45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Complements SAST and SCA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Complements IaC scanning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Enables preventive governance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Enforced via pipelines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bb3ba01100_0_4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Common Anti-Patterns</a:t>
            </a:r>
            <a:endParaRPr/>
          </a:p>
        </p:txBody>
      </p:sp>
      <p:sp>
        <p:nvSpPr>
          <p:cNvPr id="631" name="Google Shape;631;g3bb3ba01100_0_45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Manual policy reviews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Hardcoded rules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exception process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Bypassing pipelines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bb3ba01100_0_4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Enterprise Governance Flow</a:t>
            </a:r>
            <a:endParaRPr/>
          </a:p>
        </p:txBody>
      </p:sp>
      <p:sp>
        <p:nvSpPr>
          <p:cNvPr id="637" name="Google Shape;637;g3bb3ba01100_0_46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change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 checks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Policy validation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Approval gates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Deployment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bb3ba01100_0_4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Benefits to Organization</a:t>
            </a:r>
            <a:endParaRPr/>
          </a:p>
        </p:txBody>
      </p:sp>
      <p:sp>
        <p:nvSpPr>
          <p:cNvPr id="643" name="Google Shape;643;g3bb3ba01100_0_46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Reduced compliance risk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Faster audits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Consistent security posture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Developer autonomy with guardrails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bb3ba01100_0_47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Takeaways</a:t>
            </a:r>
            <a:endParaRPr/>
          </a:p>
        </p:txBody>
      </p:sp>
      <p:sp>
        <p:nvSpPr>
          <p:cNvPr id="649" name="Google Shape;649;g3bb3ba01100_0_47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Policies must be automated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Terraform enables governance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CI/CD is enforcement point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Policy as Code scales compliance</a:t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bbe9101054_0_1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Azure DevOps: CI/CD Overview for Enterprise DevOps</a:t>
            </a:r>
            <a:endParaRPr/>
          </a:p>
        </p:txBody>
      </p:sp>
      <p:sp>
        <p:nvSpPr>
          <p:cNvPr id="655" name="Google Shape;655;g3bbe9101054_0_12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End-to-end DevOps platform by Microsoft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Widely used in regulated and large organizations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Strong governance, RBAC, and approvals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Azure-first but cloud-agnostic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bbe9101054_0_1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Azure DevOps in DevSecOps</a:t>
            </a:r>
            <a:endParaRPr/>
          </a:p>
        </p:txBody>
      </p:sp>
      <p:pic>
        <p:nvPicPr>
          <p:cNvPr id="661" name="Google Shape;661;g3bbe9101054_0_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200" cy="3091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</cp:coreProperties>
</file>